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7" r:id="rId11"/>
    <p:sldId id="268" r:id="rId12"/>
    <p:sldId id="266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f\Desktop\&#1048;&#1057;&#1057;&#1051;&#1045;&#1044;&#1054;&#1042;&#1040;&#1053;&#1048;&#1071;-&#1090;&#1077;&#1082;&#1091;&#1097;&#1080;&#1077;\&#1057;&#1054;&#1050;&#1054;&#1051;&#1054;&#1042;&#1040;\&#1088;&#1077;&#1079;&#1091;&#1083;&#1100;&#1090;&#1072;&#1090;&#1099;\SurveySummary_01142015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f\Desktop\&#1048;&#1057;&#1057;&#1051;&#1045;&#1044;&#1054;&#1042;&#1040;&#1053;&#1048;&#1071;-&#1090;&#1077;&#1082;&#1091;&#1097;&#1080;&#1077;\&#1057;&#1054;&#1050;&#1054;&#1051;&#1054;&#1042;&#1040;\&#1088;&#1077;&#1079;&#1091;&#1083;&#1100;&#1090;&#1072;&#1090;&#1099;\SurveySummary_01142015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f\Desktop\&#1048;&#1057;&#1057;&#1051;&#1045;&#1044;&#1054;&#1042;&#1040;&#1053;&#1048;&#1071;-&#1090;&#1077;&#1082;&#1091;&#1097;&#1080;&#1077;\&#1057;&#1054;&#1050;&#1054;&#1051;&#1054;&#1042;&#1040;\&#1088;&#1077;&#1079;&#1091;&#1083;&#1100;&#1090;&#1072;&#1090;&#1099;\SurveySummary_0114201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ru-RU" sz="1400" baseline="0"/>
              <a:t>Пользуясь различными услугами в интернете, Вы оставляете большое количество персональной информации. Задумывались ли Вы, как она используется, и беспокоит ли Вас это?</a:t>
            </a:r>
          </a:p>
        </c:rich>
      </c:tx>
      <c:layout>
        <c:manualLayout>
          <c:xMode val="edge"/>
          <c:yMode val="edge"/>
          <c:x val="0.11111129337999415"/>
          <c:y val="3.529411764705885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6319472112820288"/>
          <c:y val="0.34117696055974489"/>
          <c:w val="0.34027835469284934"/>
          <c:h val="0.57647141611819153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'Question 19'!$A$4:$A$7</c:f>
              <c:strCache>
                <c:ptCount val="4"/>
                <c:pt idx="0">
                  <c:v>Да, задумывался, и меня это всерьез беспокоит</c:v>
                </c:pt>
                <c:pt idx="1">
                  <c:v>Иногда задумываюсь об этом, но не считаю это очень важной проблемой</c:v>
                </c:pt>
                <c:pt idx="2">
                  <c:v>Не вижу в этом никакой опасности</c:v>
                </c:pt>
                <c:pt idx="3">
                  <c:v>Никогда не задумывался об этом</c:v>
                </c:pt>
              </c:strCache>
            </c:strRef>
          </c:cat>
          <c:val>
            <c:numRef>
              <c:f>'Question 19'!$C$4:$C$7</c:f>
              <c:numCache>
                <c:formatCode>0</c:formatCode>
                <c:ptCount val="4"/>
                <c:pt idx="0">
                  <c:v>30</c:v>
                </c:pt>
                <c:pt idx="1">
                  <c:v>8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rgbClr val="EEEEEE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55962829299115391"/>
          <c:y val="0.28907596858393081"/>
          <c:w val="0.42648451929619907"/>
          <c:h val="0.61913692084379601"/>
        </c:manualLayout>
      </c:layout>
      <c:overlay val="0"/>
      <c:spPr>
        <a:solidFill>
          <a:srgbClr val="FFFFFF"/>
        </a:solidFill>
        <a:ln w="3175">
          <a:solidFill>
            <a:srgbClr val="333333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333333"/>
              </a:solidFill>
              <a:latin typeface="Microsoft Sans Serif"/>
              <a:ea typeface="Microsoft Sans Serif"/>
              <a:cs typeface="Microsoft Sans Serif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rgbClr val="EEEEEE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ru-RU" sz="1400" dirty="0"/>
              <a:t>Следующие организации собирают Ваши персональные данные. Как Вы думаете, обеспечивают ли они их защиту? </a:t>
            </a:r>
          </a:p>
        </c:rich>
      </c:tx>
      <c:layout>
        <c:manualLayout>
          <c:xMode val="edge"/>
          <c:yMode val="edge"/>
          <c:x val="0.13980252468441437"/>
          <c:y val="3.529411764705885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7434210526315833E-2"/>
          <c:y val="0.28235334667013229"/>
          <c:w val="0.93184263984169369"/>
          <c:h val="0.37063051056441781"/>
        </c:manualLayout>
      </c:layout>
      <c:barChart>
        <c:barDir val="col"/>
        <c:grouping val="stacked"/>
        <c:varyColors val="0"/>
        <c:ser>
          <c:idx val="0"/>
          <c:order val="0"/>
          <c:tx>
            <c:v>Не знаю, затрудняюсь ответить</c:v>
          </c:tx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'Question 27'!$A$4:$A$13</c:f>
              <c:strCache>
                <c:ptCount val="10"/>
                <c:pt idx="0">
                  <c:v>Операторы сотовой связи</c:v>
                </c:pt>
                <c:pt idx="1">
                  <c:v>Провайдеры доступа в интернет</c:v>
                </c:pt>
                <c:pt idx="2">
                  <c:v>Учреждения образования</c:v>
                </c:pt>
                <c:pt idx="3">
                  <c:v>Милиция, органы внутренних дел</c:v>
                </c:pt>
                <c:pt idx="4">
                  <c:v>Органы государственного управления</c:v>
                </c:pt>
                <c:pt idx="5">
                  <c:v>Коммерческие структуры, оказывающие услуги</c:v>
                </c:pt>
                <c:pt idx="6">
                  <c:v>Учреждения здравоохранения</c:v>
                </c:pt>
                <c:pt idx="7">
                  <c:v>Страховые кампании</c:v>
                </c:pt>
                <c:pt idx="8">
                  <c:v>Банки и иные финансовые институции</c:v>
                </c:pt>
                <c:pt idx="9">
                  <c:v>Общественные объединения, членом которых Вы являетесь</c:v>
                </c:pt>
              </c:strCache>
            </c:strRef>
          </c:cat>
          <c:val>
            <c:numRef>
              <c:f>'Question 27'!$E$4:$E$13</c:f>
              <c:numCache>
                <c:formatCode>General</c:formatCode>
                <c:ptCount val="10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2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7</c:v>
                </c:pt>
                <c:pt idx="8">
                  <c:v>4</c:v>
                </c:pt>
                <c:pt idx="9">
                  <c:v>6</c:v>
                </c:pt>
              </c:numCache>
            </c:numRef>
          </c:val>
        </c:ser>
        <c:ser>
          <c:idx val="1"/>
          <c:order val="1"/>
          <c:tx>
            <c:v>Думаю, что нет</c:v>
          </c:tx>
          <c:spPr>
            <a:solidFill>
              <a:srgbClr val="993366"/>
            </a:solidFill>
            <a:ln w="12700">
              <a:solidFill>
                <a:srgbClr val="333333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'Question 27'!$A$4:$A$13</c:f>
              <c:strCache>
                <c:ptCount val="10"/>
                <c:pt idx="0">
                  <c:v>Операторы сотовой связи</c:v>
                </c:pt>
                <c:pt idx="1">
                  <c:v>Провайдеры доступа в интернет</c:v>
                </c:pt>
                <c:pt idx="2">
                  <c:v>Учреждения образования</c:v>
                </c:pt>
                <c:pt idx="3">
                  <c:v>Милиция, органы внутренних дел</c:v>
                </c:pt>
                <c:pt idx="4">
                  <c:v>Органы государственного управления</c:v>
                </c:pt>
                <c:pt idx="5">
                  <c:v>Коммерческие структуры, оказывающие услуги</c:v>
                </c:pt>
                <c:pt idx="6">
                  <c:v>Учреждения здравоохранения</c:v>
                </c:pt>
                <c:pt idx="7">
                  <c:v>Страховые кампании</c:v>
                </c:pt>
                <c:pt idx="8">
                  <c:v>Банки и иные финансовые институции</c:v>
                </c:pt>
                <c:pt idx="9">
                  <c:v>Общественные объединения, членом которых Вы являетесь</c:v>
                </c:pt>
              </c:strCache>
            </c:strRef>
          </c:cat>
          <c:val>
            <c:numRef>
              <c:f>'Question 27'!$D$4:$D$13</c:f>
              <c:numCache>
                <c:formatCode>General</c:formatCode>
                <c:ptCount val="10"/>
                <c:pt idx="0">
                  <c:v>22</c:v>
                </c:pt>
                <c:pt idx="1">
                  <c:v>21</c:v>
                </c:pt>
                <c:pt idx="2">
                  <c:v>20</c:v>
                </c:pt>
                <c:pt idx="3">
                  <c:v>19</c:v>
                </c:pt>
                <c:pt idx="4">
                  <c:v>17</c:v>
                </c:pt>
                <c:pt idx="5">
                  <c:v>16</c:v>
                </c:pt>
                <c:pt idx="6">
                  <c:v>13</c:v>
                </c:pt>
                <c:pt idx="7">
                  <c:v>11</c:v>
                </c:pt>
                <c:pt idx="8">
                  <c:v>10</c:v>
                </c:pt>
                <c:pt idx="9">
                  <c:v>5</c:v>
                </c:pt>
              </c:numCache>
            </c:numRef>
          </c:val>
        </c:ser>
        <c:ser>
          <c:idx val="2"/>
          <c:order val="2"/>
          <c:tx>
            <c:v>Иногда да, иногда нет</c:v>
          </c:tx>
          <c:spPr>
            <a:solidFill>
              <a:srgbClr val="FFFFCC"/>
            </a:solidFill>
            <a:ln w="12700">
              <a:solidFill>
                <a:srgbClr val="333333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'Question 27'!$A$4:$A$13</c:f>
              <c:strCache>
                <c:ptCount val="10"/>
                <c:pt idx="0">
                  <c:v>Операторы сотовой связи</c:v>
                </c:pt>
                <c:pt idx="1">
                  <c:v>Провайдеры доступа в интернет</c:v>
                </c:pt>
                <c:pt idx="2">
                  <c:v>Учреждения образования</c:v>
                </c:pt>
                <c:pt idx="3">
                  <c:v>Милиция, органы внутренних дел</c:v>
                </c:pt>
                <c:pt idx="4">
                  <c:v>Органы государственного управления</c:v>
                </c:pt>
                <c:pt idx="5">
                  <c:v>Коммерческие структуры, оказывающие услуги</c:v>
                </c:pt>
                <c:pt idx="6">
                  <c:v>Учреждения здравоохранения</c:v>
                </c:pt>
                <c:pt idx="7">
                  <c:v>Страховые кампании</c:v>
                </c:pt>
                <c:pt idx="8">
                  <c:v>Банки и иные финансовые институции</c:v>
                </c:pt>
                <c:pt idx="9">
                  <c:v>Общественные объединения, членом которых Вы являетесь</c:v>
                </c:pt>
              </c:strCache>
            </c:strRef>
          </c:cat>
          <c:val>
            <c:numRef>
              <c:f>'Question 27'!$C$4:$C$13</c:f>
              <c:numCache>
                <c:formatCode>General</c:formatCode>
                <c:ptCount val="10"/>
                <c:pt idx="0">
                  <c:v>14</c:v>
                </c:pt>
                <c:pt idx="1">
                  <c:v>13</c:v>
                </c:pt>
                <c:pt idx="2">
                  <c:v>9</c:v>
                </c:pt>
                <c:pt idx="3">
                  <c:v>15</c:v>
                </c:pt>
                <c:pt idx="4">
                  <c:v>17</c:v>
                </c:pt>
                <c:pt idx="5">
                  <c:v>15</c:v>
                </c:pt>
                <c:pt idx="6">
                  <c:v>17</c:v>
                </c:pt>
                <c:pt idx="7">
                  <c:v>17</c:v>
                </c:pt>
                <c:pt idx="8">
                  <c:v>17</c:v>
                </c:pt>
                <c:pt idx="9">
                  <c:v>17</c:v>
                </c:pt>
              </c:numCache>
            </c:numRef>
          </c:val>
        </c:ser>
        <c:ser>
          <c:idx val="3"/>
          <c:order val="3"/>
          <c:tx>
            <c:v>Уверен, что да</c:v>
          </c:tx>
          <c:spPr>
            <a:solidFill>
              <a:srgbClr val="CCFFFF"/>
            </a:solidFill>
            <a:ln w="12700">
              <a:solidFill>
                <a:srgbClr val="333333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'Question 27'!$A$4:$A$13</c:f>
              <c:strCache>
                <c:ptCount val="10"/>
                <c:pt idx="0">
                  <c:v>Операторы сотовой связи</c:v>
                </c:pt>
                <c:pt idx="1">
                  <c:v>Провайдеры доступа в интернет</c:v>
                </c:pt>
                <c:pt idx="2">
                  <c:v>Учреждения образования</c:v>
                </c:pt>
                <c:pt idx="3">
                  <c:v>Милиция, органы внутренних дел</c:v>
                </c:pt>
                <c:pt idx="4">
                  <c:v>Органы государственного управления</c:v>
                </c:pt>
                <c:pt idx="5">
                  <c:v>Коммерческие структуры, оказывающие услуги</c:v>
                </c:pt>
                <c:pt idx="6">
                  <c:v>Учреждения здравоохранения</c:v>
                </c:pt>
                <c:pt idx="7">
                  <c:v>Страховые кампании</c:v>
                </c:pt>
                <c:pt idx="8">
                  <c:v>Банки и иные финансовые институции</c:v>
                </c:pt>
                <c:pt idx="9">
                  <c:v>Общественные объединения, членом которых Вы являетесь</c:v>
                </c:pt>
              </c:strCache>
            </c:strRef>
          </c:cat>
          <c:val>
            <c:numRef>
              <c:f>'Question 27'!$B$4:$B$13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7</c:v>
                </c:pt>
                <c:pt idx="9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8888160"/>
        <c:axId val="248888552"/>
      </c:barChart>
      <c:catAx>
        <c:axId val="248888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-5400000" vert="horz"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ru-RU"/>
          </a:p>
        </c:txPr>
        <c:crossAx val="248888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8888552"/>
        <c:scaling>
          <c:orientation val="minMax"/>
        </c:scaling>
        <c:delete val="0"/>
        <c:axPos val="l"/>
        <c:majorGridlines>
          <c:spPr>
            <a:ln w="3175">
              <a:solidFill>
                <a:srgbClr val="333333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ru-RU"/>
          </a:p>
        </c:txPr>
        <c:crossAx val="248888160"/>
        <c:crossesAt val="1"/>
        <c:crossBetween val="between"/>
      </c:valAx>
      <c:spPr>
        <a:solidFill>
          <a:srgbClr val="EEEEEE"/>
        </a:solidFill>
        <a:ln w="25400">
          <a:noFill/>
        </a:ln>
      </c:spPr>
    </c:plotArea>
    <c:legend>
      <c:legendPos val="t"/>
      <c:layout>
        <c:manualLayout>
          <c:xMode val="edge"/>
          <c:yMode val="edge"/>
          <c:x val="0.10369203849518822"/>
          <c:y val="0.13043177892918817"/>
          <c:w val="0.82424547142577875"/>
          <c:h val="3.8337772834157811E-2"/>
        </c:manualLayout>
      </c:layout>
      <c:overlay val="0"/>
      <c:spPr>
        <a:solidFill>
          <a:srgbClr val="FFFFFF"/>
        </a:solidFill>
        <a:ln w="3175">
          <a:solidFill>
            <a:srgbClr val="333333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333333"/>
              </a:solidFill>
              <a:latin typeface="Microsoft Sans Serif"/>
              <a:ea typeface="Microsoft Sans Serif"/>
              <a:cs typeface="Microsoft Sans Serif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EEEEEE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ru-RU" sz="1600" dirty="0"/>
              <a:t>Случались ли в Вашей жизни злоупотребления (кто-то использовал без разрешения) Вашими персональными данными?</a:t>
            </a:r>
          </a:p>
        </c:rich>
      </c:tx>
      <c:layout>
        <c:manualLayout>
          <c:xMode val="edge"/>
          <c:yMode val="edge"/>
          <c:x val="0.14236129337999459"/>
          <c:y val="3.529411764705885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583358058264978"/>
          <c:y val="0.29411806944805563"/>
          <c:w val="0.36632006551117985"/>
          <c:h val="0.620589126535397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'Question 24'!$A$4:$A$6</c:f>
              <c:strCache>
                <c:ptCount val="3"/>
                <c:pt idx="0">
                  <c:v>Да, случалось</c:v>
                </c:pt>
                <c:pt idx="1">
                  <c:v>Возможно и случалось, но я об этом не знаю</c:v>
                </c:pt>
                <c:pt idx="2">
                  <c:v>Нет, такого не случалось</c:v>
                </c:pt>
              </c:strCache>
            </c:strRef>
          </c:cat>
          <c:val>
            <c:numRef>
              <c:f>'Question 24'!$C$4:$C$6</c:f>
              <c:numCache>
                <c:formatCode>0</c:formatCode>
                <c:ptCount val="3"/>
                <c:pt idx="0">
                  <c:v>10</c:v>
                </c:pt>
                <c:pt idx="1">
                  <c:v>25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rgbClr val="EEEEEE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6527788713910796"/>
          <c:y val="0.44117708815809775"/>
          <c:w val="0.33333388013998394"/>
          <c:h val="0.3294123822757471"/>
        </c:manualLayout>
      </c:layout>
      <c:overlay val="0"/>
      <c:spPr>
        <a:solidFill>
          <a:srgbClr val="FFFFFF"/>
        </a:solidFill>
        <a:ln w="3175">
          <a:solidFill>
            <a:srgbClr val="333333"/>
          </a:solidFill>
          <a:prstDash val="solid"/>
        </a:ln>
      </c:spPr>
      <c:txPr>
        <a:bodyPr/>
        <a:lstStyle/>
        <a:p>
          <a:pPr rtl="0">
            <a:defRPr sz="1400" b="0" i="0" u="none" strike="noStrike" baseline="0">
              <a:solidFill>
                <a:srgbClr val="333333"/>
              </a:solidFill>
              <a:latin typeface="Microsoft Sans Serif"/>
              <a:ea typeface="Microsoft Sans Serif"/>
              <a:cs typeface="Microsoft Sans Serif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rgbClr val="EEEEEE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ADC042-C8DB-44BF-9F6F-D916E64E915C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44440A-8E9F-4831-AD6C-ADB259B5FB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DC042-C8DB-44BF-9F6F-D916E64E915C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4440A-8E9F-4831-AD6C-ADB259B5FB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DC042-C8DB-44BF-9F6F-D916E64E915C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4440A-8E9F-4831-AD6C-ADB259B5FB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DC042-C8DB-44BF-9F6F-D916E64E915C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4440A-8E9F-4831-AD6C-ADB259B5FBA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DC042-C8DB-44BF-9F6F-D916E64E915C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4440A-8E9F-4831-AD6C-ADB259B5FBA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DC042-C8DB-44BF-9F6F-D916E64E915C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4440A-8E9F-4831-AD6C-ADB259B5FBA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DC042-C8DB-44BF-9F6F-D916E64E915C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4440A-8E9F-4831-AD6C-ADB259B5FBA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DC042-C8DB-44BF-9F6F-D916E64E915C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4440A-8E9F-4831-AD6C-ADB259B5FBA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DC042-C8DB-44BF-9F6F-D916E64E915C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4440A-8E9F-4831-AD6C-ADB259B5FB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ADC042-C8DB-44BF-9F6F-D916E64E915C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44440A-8E9F-4831-AD6C-ADB259B5FBA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ADC042-C8DB-44BF-9F6F-D916E64E915C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44440A-8E9F-4831-AD6C-ADB259B5FBA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ADC042-C8DB-44BF-9F6F-D916E64E915C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A44440A-8E9F-4831-AD6C-ADB259B5FBA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cet.eurobelarus.info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94421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Защита </a:t>
            </a:r>
            <a:r>
              <a:rPr lang="ru-RU" b="1" dirty="0"/>
              <a:t>персональных </a:t>
            </a:r>
            <a:r>
              <a:rPr lang="ru-RU" b="1" dirty="0" smtClean="0"/>
              <a:t>данных: реальность или утопия?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3140968"/>
            <a:ext cx="7088832" cy="1944216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/>
              <a:t>по результатам исследования, проведенного Центром европейской трансформации по инициативе </a:t>
            </a:r>
            <a:r>
              <a:rPr lang="ru-RU" sz="2400" dirty="0"/>
              <a:t>Центра правовой трансформации Lawtrend </a:t>
            </a:r>
            <a:endParaRPr lang="ru-RU" sz="2400" dirty="0" smtClean="0"/>
          </a:p>
          <a:p>
            <a:pPr algn="r"/>
            <a:r>
              <a:rPr lang="ru-RU" sz="2400" dirty="0" smtClean="0"/>
              <a:t>в </a:t>
            </a:r>
            <a:r>
              <a:rPr lang="ru-RU" sz="2400" dirty="0"/>
              <a:t>ноябре 2014 – январе 2015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Основные способы определения, что такое «персональные данные»</a:t>
            </a:r>
            <a:endParaRPr lang="ru-RU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29832"/>
            <a:ext cx="6624736" cy="467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0242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«Отсутствие культуры конфиденциальности»</a:t>
            </a:r>
          </a:p>
          <a:p>
            <a:r>
              <a:rPr lang="ru-RU" sz="2800" dirty="0" smtClean="0"/>
              <a:t>Слабое законодательное регулирование</a:t>
            </a:r>
          </a:p>
          <a:p>
            <a:r>
              <a:rPr lang="ru-RU" sz="2800" dirty="0" smtClean="0"/>
              <a:t>Низкий уровень элементарной грамотности в обращении с персональными данными (как в Сети, так и вне ее)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Основные факторы, характеризующие ситуацию  с персональными данными в Беларуси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1) Некодифицированные нормы – правила морали, профессиональная этика, представления о том, «что такое хорошо и что такое плохо» и т.п.;</a:t>
            </a:r>
          </a:p>
          <a:p>
            <a:r>
              <a:rPr lang="ru-RU" dirty="0" smtClean="0"/>
              <a:t>2) Политика и нормативные стандарты компании или информационного ресурса;</a:t>
            </a:r>
          </a:p>
          <a:p>
            <a:r>
              <a:rPr lang="ru-RU" dirty="0" smtClean="0"/>
              <a:t>3) Беларусское законодательство – существует как инстанция апелляции, но установить, что имеется в виду, кроме неких общих норм по защите чести и достоинства и невмешательстве в частную жизнь, не удалось.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 что ориентируются те, кто имеет дело с персональными данными?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защитить свои персональные данные?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68760"/>
            <a:ext cx="7704856" cy="511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824536"/>
          </a:xfrm>
        </p:spPr>
        <p:txBody>
          <a:bodyPr>
            <a:noAutofit/>
          </a:bodyPr>
          <a:lstStyle/>
          <a:p>
            <a:r>
              <a:rPr lang="ru-RU" sz="1800" dirty="0" smtClean="0"/>
              <a:t>Тема персональных данных постепенно проникает в </a:t>
            </a:r>
            <a:r>
              <a:rPr lang="ru-RU" sz="1800" dirty="0" err="1" smtClean="0"/>
              <a:t>беларусское</a:t>
            </a:r>
            <a:r>
              <a:rPr lang="ru-RU" sz="1800" dirty="0" smtClean="0"/>
              <a:t> информационное пространство, хотя уровень знаний и представлений о содержании терминологии и проблематики сильно различается. </a:t>
            </a:r>
          </a:p>
          <a:p>
            <a:r>
              <a:rPr lang="ru-RU" sz="1800" dirty="0" smtClean="0"/>
              <a:t>Сам термин «персональные данные», как показывает исследование, трактуется в двух основных смыслах. Широко – как все данные о конкретном человеке, которые могут служить для идентификации личности. Узко – как ограниченный набор информации о человеке, чаще всего «паспортного» или контактного характера.</a:t>
            </a:r>
          </a:p>
          <a:p>
            <a:r>
              <a:rPr lang="ru-RU" sz="1800" dirty="0" smtClean="0"/>
              <a:t>В ходе исследования отмечено отсутствие общих регламентов и правил, регулирующих обращение с персональными данными, их хранение, передачу или распространение. Как журналисты, так и работники частных компаний ориентируются в практике обращения с персональными данными на </a:t>
            </a:r>
            <a:r>
              <a:rPr lang="ru-RU" sz="1800" dirty="0" err="1" smtClean="0"/>
              <a:t>некодифицированные</a:t>
            </a:r>
            <a:r>
              <a:rPr lang="ru-RU" sz="1800" dirty="0" smtClean="0"/>
              <a:t> нормы (здравый смысл, моральные нормы, журналистскую этику), или на внутрикорпоративные регламенты.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выводы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64496"/>
          </a:xfrm>
        </p:spPr>
        <p:txBody>
          <a:bodyPr>
            <a:noAutofit/>
          </a:bodyPr>
          <a:lstStyle/>
          <a:p>
            <a:r>
              <a:rPr lang="ru-RU" sz="1800" dirty="0" smtClean="0"/>
              <a:t>В качестве мер, которые могли бы способствовать улучшению ситуации и повышению защищенности граждан, респондентами исследования предлагалось введение единого законодательного регулирования процессов сбора, хранения и распространения персональных данных, а также просветительские и образовательные действия, направленные на повышение компетенций граждан в обращении с личной информацией. При этом очевидно, что все предлагаемые способы могут работать на защиту персональных данных в узком смысле (то есть защиту конкретно определенных типов информации: паспортной, контактной, банковской и т.п.). Но как только мы переходим к более широкому пониманию персональных данных, то не можем определить даже более-менее адекватных подходов и общих схем и представлений, не говоря уже о конкретных механизмах защиты и регулирования в этой сфере.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выводы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1440159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http://cet.eurobelarus.info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dirty="0" smtClean="0"/>
              <a:t>Объект исследования:</a:t>
            </a:r>
            <a:r>
              <a:rPr lang="ru-RU" b="1" dirty="0" smtClean="0"/>
              <a:t> </a:t>
            </a:r>
            <a:r>
              <a:rPr lang="ru-RU" dirty="0" smtClean="0"/>
              <a:t>совокупность НГО, СМИ и представителей </a:t>
            </a:r>
            <a:r>
              <a:rPr lang="ru-RU" dirty="0" err="1" smtClean="0"/>
              <a:t>бизнес-структур</a:t>
            </a:r>
            <a:r>
              <a:rPr lang="ru-RU" dirty="0" smtClean="0"/>
              <a:t>, потенциально способных к включению в деятельность по продвижению интересов гражданского общества в сфере доступа к информации и защите персональных данных.</a:t>
            </a:r>
          </a:p>
          <a:p>
            <a:pPr>
              <a:buNone/>
            </a:pPr>
            <a:r>
              <a:rPr lang="ru-RU" b="1" i="1" dirty="0" smtClean="0"/>
              <a:t>Предмет исследования:</a:t>
            </a:r>
            <a:r>
              <a:rPr lang="ru-RU" dirty="0" smtClean="0"/>
              <a:t> знания, представления, ценностные и </a:t>
            </a:r>
            <a:r>
              <a:rPr lang="ru-RU" dirty="0" err="1" smtClean="0"/>
              <a:t>деятельностные</a:t>
            </a:r>
            <a:r>
              <a:rPr lang="ru-RU" dirty="0" smtClean="0"/>
              <a:t> установки представителей НГО, СМИ и представителей </a:t>
            </a:r>
            <a:r>
              <a:rPr lang="ru-RU" dirty="0" err="1" smtClean="0"/>
              <a:t>бизнес-сообщества</a:t>
            </a:r>
            <a:r>
              <a:rPr lang="ru-RU" dirty="0" smtClean="0"/>
              <a:t>, связанные со свободным интернетом, доступом к информации и защитой персональных данных.</a:t>
            </a:r>
          </a:p>
          <a:p>
            <a:pPr>
              <a:buNone/>
            </a:pPr>
            <a:r>
              <a:rPr lang="ru-RU" b="1" i="1" dirty="0" smtClean="0"/>
              <a:t>Задачи исследования:</a:t>
            </a:r>
            <a:endParaRPr lang="ru-RU" dirty="0" smtClean="0"/>
          </a:p>
          <a:p>
            <a:pPr lvl="0"/>
            <a:r>
              <a:rPr lang="ru-RU" dirty="0" smtClean="0"/>
              <a:t>Получить срез базовых знаний целевых групп (активисты НГО, журналисты, представители </a:t>
            </a:r>
            <a:r>
              <a:rPr lang="ru-RU" dirty="0" err="1" smtClean="0"/>
              <a:t>бизнес-структур</a:t>
            </a:r>
            <a:r>
              <a:rPr lang="ru-RU" dirty="0" smtClean="0"/>
              <a:t>) по проблемам доступа к информации и защиты персональных данных, измерить уровень информированности по вопросам свободного интернета, уровень актуализации проблематики;</a:t>
            </a:r>
          </a:p>
          <a:p>
            <a:r>
              <a:rPr lang="ru-RU" dirty="0" smtClean="0"/>
              <a:t>Определить потенциал и барьеры, препятствующие включению разных </a:t>
            </a:r>
            <a:r>
              <a:rPr lang="ru-RU" dirty="0" err="1" smtClean="0"/>
              <a:t>акторов</a:t>
            </a:r>
            <a:r>
              <a:rPr lang="ru-RU" dirty="0" smtClean="0"/>
              <a:t> в кампании или активность, связанную с интересующими темами, чтобы повысить эффективность планируемых действий.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и методика исследования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Полевой этап </a:t>
            </a:r>
            <a:r>
              <a:rPr lang="ru-RU" dirty="0" smtClean="0"/>
              <a:t>(характеристика эмпирической базы исследования):</a:t>
            </a:r>
          </a:p>
          <a:p>
            <a:r>
              <a:rPr lang="ru-RU" dirty="0" smtClean="0"/>
              <a:t>Анкетный опрос представителей общественных организаций (40 респондентов)</a:t>
            </a:r>
          </a:p>
          <a:p>
            <a:r>
              <a:rPr lang="ru-RU" dirty="0" smtClean="0"/>
              <a:t>Фокус-группа с журналистами и редакторами </a:t>
            </a:r>
            <a:r>
              <a:rPr lang="ru-RU" dirty="0" err="1" smtClean="0"/>
              <a:t>беларусских</a:t>
            </a:r>
            <a:r>
              <a:rPr lang="ru-RU" dirty="0" smtClean="0"/>
              <a:t> независимых СМИ (</a:t>
            </a:r>
            <a:r>
              <a:rPr lang="en-US" dirty="0" smtClean="0"/>
              <a:t>TUT</a:t>
            </a:r>
            <a:r>
              <a:rPr lang="ru-RU" dirty="0" smtClean="0"/>
              <a:t>.</a:t>
            </a:r>
            <a:r>
              <a:rPr lang="en-US" dirty="0" smtClean="0"/>
              <a:t>BY</a:t>
            </a:r>
            <a:r>
              <a:rPr lang="ru-RU" dirty="0" smtClean="0"/>
              <a:t>, Ежедневник, </a:t>
            </a:r>
            <a:r>
              <a:rPr lang="ru-RU" dirty="0" err="1" smtClean="0"/>
              <a:t>Евробеларусь.инфо</a:t>
            </a:r>
            <a:r>
              <a:rPr lang="ru-RU" dirty="0" smtClean="0"/>
              <a:t>, </a:t>
            </a:r>
            <a:r>
              <a:rPr lang="ru-RU" dirty="0" err="1" smtClean="0"/>
              <a:t>Еврорадио</a:t>
            </a:r>
            <a:r>
              <a:rPr lang="ru-RU" dirty="0" smtClean="0"/>
              <a:t>, Компьютерные вести и др.)</a:t>
            </a:r>
          </a:p>
          <a:p>
            <a:r>
              <a:rPr lang="ru-RU" dirty="0" smtClean="0"/>
              <a:t>Фокус-группа с представителями компаний, имеющих отношение к работе с персональными данными (сферы: туризм, реклама, маркетинг, торговля)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и методика исследования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проблемы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971600" y="1772816"/>
          <a:ext cx="7499176" cy="3964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проблемы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828092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проблемы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Злоупотребление персональными данными: опыт респондентов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Типовые кейсы:</a:t>
            </a:r>
          </a:p>
          <a:p>
            <a:r>
              <a:rPr lang="ru-RU" dirty="0" smtClean="0"/>
              <a:t>Использование контактных данных (телефон, адрес электронной почты) для осуществления рекламных рассылок (без разрешения и возможности отказаться)</a:t>
            </a:r>
          </a:p>
          <a:p>
            <a:r>
              <a:rPr lang="ru-RU" dirty="0" smtClean="0"/>
              <a:t>«Взлом» почтовых ящиков, паролей от </a:t>
            </a:r>
            <a:r>
              <a:rPr lang="ru-RU" dirty="0" err="1" smtClean="0"/>
              <a:t>аккаунтов</a:t>
            </a:r>
            <a:r>
              <a:rPr lang="ru-RU" dirty="0" smtClean="0"/>
              <a:t> в социальных сетях и т.п., использование данных личной переписки в своих целях</a:t>
            </a:r>
          </a:p>
          <a:p>
            <a:r>
              <a:rPr lang="ru-RU" dirty="0" smtClean="0"/>
              <a:t>Воровство денег с банковских карточек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Злоупотребление персональными данными: опыт респондентов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900" dirty="0" smtClean="0"/>
              <a:t>1. Вся информация, относящаяся к человеку, начиная от имени и заканчивая его интересами, фотографиями, высказываниями – все, что так или иначе может идентифицировать человека, его местонахождение, доходы, предпочтения, знакомства, переписку и т.д.;</a:t>
            </a:r>
          </a:p>
          <a:p>
            <a:r>
              <a:rPr lang="ru-RU" sz="2900" dirty="0" smtClean="0"/>
              <a:t>2. Ограниченный набор информации о человеке, определяется перечислительным образом: как правило, паспортные данные, а также данные, позволяющие вступить в прямой контакт с человеком (или его собственностью): адрес, телефон, номера банковских карт;</a:t>
            </a:r>
          </a:p>
          <a:p>
            <a:r>
              <a:rPr lang="ru-RU" sz="2900" dirty="0" smtClean="0"/>
              <a:t>3. Данные, позволяющие получить доступ к личной информации, не предназначенной для публичного распространения либо действовать от имени человека: адреса, </a:t>
            </a:r>
            <a:r>
              <a:rPr lang="ru-RU" sz="2900" dirty="0" err="1" smtClean="0"/>
              <a:t>ники</a:t>
            </a:r>
            <a:r>
              <a:rPr lang="ru-RU" sz="2900" dirty="0" smtClean="0"/>
              <a:t> и пароли электронных средств связи (почта, </a:t>
            </a:r>
            <a:r>
              <a:rPr lang="ru-RU" sz="2900" dirty="0" err="1" smtClean="0"/>
              <a:t>скайп</a:t>
            </a:r>
            <a:r>
              <a:rPr lang="ru-RU" sz="2900" dirty="0" smtClean="0"/>
              <a:t> и т.д.), </a:t>
            </a:r>
            <a:r>
              <a:rPr lang="ru-RU" sz="2900" dirty="0" err="1" smtClean="0"/>
              <a:t>ники</a:t>
            </a:r>
            <a:r>
              <a:rPr lang="ru-RU" sz="2900" dirty="0" smtClean="0"/>
              <a:t> и пароли в социальных сетях и пр.</a:t>
            </a:r>
          </a:p>
          <a:p>
            <a:r>
              <a:rPr lang="ru-RU" sz="2900" dirty="0" smtClean="0"/>
              <a:t>4. Любая личная информация, размещенная в сети не самой личностью, а третьими лицами.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Основные способы определения, что такое «персональные данные»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246</TotalTime>
  <Words>919</Words>
  <Application>Microsoft Office PowerPoint</Application>
  <PresentationFormat>Экран (4:3)</PresentationFormat>
  <Paragraphs>49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Lucida Sans Unicode</vt:lpstr>
      <vt:lpstr>Microsoft Sans Serif</vt:lpstr>
      <vt:lpstr>Verdana</vt:lpstr>
      <vt:lpstr>Wingdings 2</vt:lpstr>
      <vt:lpstr>Wingdings 3</vt:lpstr>
      <vt:lpstr>Открытая</vt:lpstr>
      <vt:lpstr>Защита персональных данных: реальность или утопия?</vt:lpstr>
      <vt:lpstr>Цели и методика исследования</vt:lpstr>
      <vt:lpstr>Цели и методика исследования</vt:lpstr>
      <vt:lpstr>Актуальность проблемы</vt:lpstr>
      <vt:lpstr>Актуальность проблемы</vt:lpstr>
      <vt:lpstr>Актуальность проблемы</vt:lpstr>
      <vt:lpstr>Злоупотребление персональными данными: опыт респондентов</vt:lpstr>
      <vt:lpstr>Злоупотребление персональными данными: опыт респондентов</vt:lpstr>
      <vt:lpstr>Основные способы определения, что такое «персональные данные»</vt:lpstr>
      <vt:lpstr>Основные способы определения, что такое «персональные данные»</vt:lpstr>
      <vt:lpstr>Основные факторы, характеризующие ситуацию  с персональными данными в Беларуси</vt:lpstr>
      <vt:lpstr>На что ориентируются те, кто имеет дело с персональными данными?</vt:lpstr>
      <vt:lpstr>Как защитить свои персональные данные?</vt:lpstr>
      <vt:lpstr>Основные выводы</vt:lpstr>
      <vt:lpstr>Основные выводы</vt:lpstr>
      <vt:lpstr>Спасибо за внимание!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Защита персональных данных: реальность или утопия?</dc:title>
  <dc:creator>Graf</dc:creator>
  <cp:lastModifiedBy>Doroshevich Mikhail</cp:lastModifiedBy>
  <cp:revision>18</cp:revision>
  <dcterms:created xsi:type="dcterms:W3CDTF">2015-01-27T09:37:27Z</dcterms:created>
  <dcterms:modified xsi:type="dcterms:W3CDTF">2015-01-28T08:49:25Z</dcterms:modified>
</cp:coreProperties>
</file>