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pos="3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1CD"/>
    <a:srgbClr val="E56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40" y="72"/>
      </p:cViewPr>
      <p:guideLst>
        <p:guide orient="horz" pos="431"/>
        <p:guide pos="3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2BC6-65A3-B04C-9F2C-121745F7ADAD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505B-470E-1642-8F5A-B3CB235BA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0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56020"/>
              </a:buClr>
              <a:defRPr/>
            </a:lvl1pPr>
            <a:lvl2pPr>
              <a:buClr>
                <a:srgbClr val="E56020"/>
              </a:buClr>
              <a:defRPr/>
            </a:lvl2pPr>
            <a:lvl3pPr>
              <a:buClr>
                <a:srgbClr val="E56020"/>
              </a:buClr>
              <a:defRPr/>
            </a:lvl3pPr>
            <a:lvl4pPr>
              <a:buClr>
                <a:srgbClr val="E56020"/>
              </a:buClr>
              <a:defRPr/>
            </a:lvl4pPr>
            <a:lvl5pPr>
              <a:buClr>
                <a:srgbClr val="E5602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723198" cy="1362075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5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29747"/>
            <a:ext cx="472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43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6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6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8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45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62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9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2718724"/>
            <a:ext cx="7219950" cy="707886"/>
          </a:xfrm>
        </p:spPr>
        <p:txBody>
          <a:bodyPr>
            <a:spAutoFit/>
          </a:bodyPr>
          <a:lstStyle>
            <a:lvl1pPr algn="l">
              <a:defRPr sz="4000" b="0">
                <a:solidFill>
                  <a:srgbClr val="E560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7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" y="0"/>
            <a:ext cx="9143390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PT-logo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5"/>
          <a:stretch/>
        </p:blipFill>
        <p:spPr>
          <a:xfrm>
            <a:off x="0" y="6259909"/>
            <a:ext cx="9143391" cy="5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561878" cy="1362075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Защита персональных данных: в чем суть проблемы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28.01.2015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atin typeface="Arial" charset="0"/>
                <a:cs typeface="Arial" charset="0"/>
              </a:rPr>
              <a:t>Возможно?</a:t>
            </a:r>
            <a:endParaRPr lang="en-US" sz="3400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10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417638"/>
            <a:ext cx="80772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</a:rPr>
              <a:t>Просветительские  </a:t>
            </a:r>
            <a:r>
              <a:rPr lang="ru-RU" dirty="0">
                <a:solidFill>
                  <a:srgbClr val="4F91CD"/>
                </a:solidFill>
              </a:rPr>
              <a:t>и </a:t>
            </a:r>
            <a:r>
              <a:rPr lang="ru-RU" dirty="0" smtClean="0">
                <a:solidFill>
                  <a:srgbClr val="4F91CD"/>
                </a:solidFill>
              </a:rPr>
              <a:t>образовательные кампании</a:t>
            </a:r>
            <a:endParaRPr lang="ru-RU" dirty="0">
              <a:solidFill>
                <a:srgbClr val="4F91CD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</a:rPr>
              <a:t>Общественные дискуссии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200" dirty="0">
                <a:solidFill>
                  <a:schemeClr val="tx1"/>
                </a:solidFill>
              </a:rPr>
              <a:t>Кто должен быть защищён?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200" dirty="0">
                <a:solidFill>
                  <a:schemeClr val="tx1"/>
                </a:solidFill>
              </a:rPr>
              <a:t> Что именно должно защищаться?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200" dirty="0">
                <a:solidFill>
                  <a:schemeClr val="tx1"/>
                </a:solidFill>
              </a:rPr>
              <a:t> От чего необходима защита?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200" dirty="0">
                <a:solidFill>
                  <a:schemeClr val="tx1"/>
                </a:solidFill>
              </a:rPr>
              <a:t> Каковы цели защиты</a:t>
            </a:r>
            <a:endParaRPr lang="ru-RU" sz="2200" dirty="0" smtClean="0">
              <a:solidFill>
                <a:srgbClr val="4F91CD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</a:rPr>
              <a:t>Структурирование проблемы (с точки зрения акторов)</a:t>
            </a:r>
            <a:endParaRPr lang="ru-RU" dirty="0">
              <a:solidFill>
                <a:srgbClr val="4F91CD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Использование различных инструментов политики, информирование о них</a:t>
            </a:r>
            <a:endParaRPr lang="en-US" dirty="0" smtClean="0">
              <a:solidFill>
                <a:srgbClr val="4F91CD"/>
              </a:solidFill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Изменение законодательства</a:t>
            </a:r>
            <a:endParaRPr lang="en-US" dirty="0">
              <a:solidFill>
                <a:srgbClr val="4F91CD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988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245660" y="130104"/>
            <a:ext cx="7526740" cy="4093428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Подходы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к структурированию проблемы защиты персональных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данных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2.	Перспективы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усовершенствования правовых аспектов регулирования защиты персональных данных с учетом приоритета защиты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граждан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3.	Возможности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расширения набора инструментов политики защиты персональных данных.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4.	Формы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и средства просвещения и повышения осведомленности граждан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распорядителей данных (государственных органов и коммерческих организаций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07" y="6083741"/>
            <a:ext cx="213378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Arial" charset="0"/>
                <a:cs typeface="Arial" charset="0"/>
              </a:rPr>
              <a:t>Защита персональных данных: в чём суть проблемы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80400" cy="5534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alt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257300" lvl="3" indent="0" eaLnBrk="1" hangingPunct="1">
              <a:buFontTx/>
              <a:buNone/>
              <a:defRPr/>
            </a:pPr>
            <a:r>
              <a:rPr lang="en-US" altLang="ru-RU" sz="1800" dirty="0" smtClean="0">
                <a:solidFill>
                  <a:schemeClr val="bg1">
                    <a:lumMod val="95000"/>
                  </a:schemeClr>
                </a:solidFill>
              </a:rPr>
              <a:t>			</a:t>
            </a:r>
            <a:endParaRPr lang="ru-RU" alt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800100" lvl="2" indent="0" eaLnBrk="1" hangingPunct="1">
              <a:buFontTx/>
              <a:buNone/>
              <a:defRPr/>
            </a:pPr>
            <a:r>
              <a:rPr lang="en-US" altLang="ru-RU" sz="1800" dirty="0" smtClean="0">
                <a:solidFill>
                  <a:schemeClr val="bg1">
                    <a:lumMod val="95000"/>
                  </a:schemeClr>
                </a:solidFill>
              </a:rPr>
              <a:t>				</a:t>
            </a:r>
            <a:r>
              <a:rPr lang="ru-RU" altLang="ru-RU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ru-RU" sz="2000" dirty="0" smtClean="0">
                <a:solidFill>
                  <a:schemeClr val="bg1">
                    <a:lumMod val="95000"/>
                  </a:schemeClr>
                </a:solidFill>
              </a:rPr>
              <a:t>			</a:t>
            </a:r>
            <a:endParaRPr lang="ru-RU" altLang="ru-RU" sz="1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5688632" cy="53417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1979613" y="3573463"/>
            <a:ext cx="4572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0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/>
            <a:r>
              <a:rPr lang="ru-RU" altLang="ru-RU" dirty="0"/>
              <a:t>		</a:t>
            </a:r>
            <a:r>
              <a:rPr lang="en-US" altLang="ru-RU" dirty="0"/>
              <a:t>		</a:t>
            </a:r>
          </a:p>
          <a:p>
            <a:pPr lvl="2" eaLnBrk="1" hangingPunct="1"/>
            <a:endParaRPr lang="en-US" altLang="ru-RU" dirty="0"/>
          </a:p>
          <a:p>
            <a:pPr lvl="2" eaLnBrk="1" hangingPunct="1"/>
            <a:r>
              <a:rPr lang="ru-RU" altLang="ru-RU" sz="1400" dirty="0"/>
              <a:t>Структурирование</a:t>
            </a:r>
            <a:r>
              <a:rPr lang="ru-RU" altLang="ru-RU" dirty="0"/>
              <a:t> </a:t>
            </a:r>
            <a:r>
              <a:rPr lang="ru-RU" altLang="ru-RU" sz="1400" dirty="0"/>
              <a:t>проблемы: суть, ценности, нормы</a:t>
            </a:r>
            <a:r>
              <a:rPr lang="en-US" altLang="ru-RU" sz="1400" dirty="0"/>
              <a:t> </a:t>
            </a:r>
            <a:r>
              <a:rPr lang="ru-RU" altLang="ru-RU" sz="1400" dirty="0"/>
              <a:t>,средства	</a:t>
            </a:r>
          </a:p>
        </p:txBody>
      </p:sp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3132138" y="5084763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Дискомфорт: </a:t>
            </a:r>
            <a:r>
              <a:rPr lang="en-US" altLang="ru-RU" sz="1400" dirty="0" smtClean="0"/>
              <a:t> </a:t>
            </a:r>
            <a:r>
              <a:rPr lang="ru-RU" altLang="ru-RU" sz="1400" dirty="0"/>
              <a:t>наличная </a:t>
            </a:r>
            <a:r>
              <a:rPr lang="ru-RU" altLang="ru-RU" sz="1400" dirty="0" smtClean="0"/>
              <a:t>ситуация-</a:t>
            </a:r>
          </a:p>
          <a:p>
            <a:pPr eaLnBrk="1" hangingPunct="1"/>
            <a:r>
              <a:rPr lang="ru-RU" altLang="ru-RU" sz="1400" dirty="0" smtClean="0"/>
              <a:t>желательная </a:t>
            </a:r>
            <a:r>
              <a:rPr lang="en-US" altLang="ru-RU" sz="1400" dirty="0"/>
              <a:t>	</a:t>
            </a:r>
            <a:r>
              <a:rPr lang="ru-RU" altLang="ru-RU" sz="1400" dirty="0"/>
              <a:t>ситуация</a:t>
            </a:r>
          </a:p>
        </p:txBody>
      </p:sp>
      <p:sp>
        <p:nvSpPr>
          <p:cNvPr id="8199" name="Прямоугольник 5"/>
          <p:cNvSpPr>
            <a:spLocks noChangeArrowheads="1"/>
          </p:cNvSpPr>
          <p:nvPr/>
        </p:nvSpPr>
        <p:spPr bwMode="auto">
          <a:xfrm>
            <a:off x="684213" y="299720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/>
            <a:r>
              <a:rPr lang="ru-RU" altLang="ru-RU" sz="1400" dirty="0"/>
              <a:t>Выбор политики, разработка решений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76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Защита персональных данных: в чём суть проблемы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3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q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q"/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q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rgbClr val="4F91CD"/>
                </a:solidFill>
              </a:rPr>
              <a:t>Кто должен быть защищён?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rgbClr val="4F91CD"/>
                </a:solidFill>
              </a:rPr>
              <a:t> Что </a:t>
            </a:r>
            <a:r>
              <a:rPr lang="ru-RU" sz="2800" dirty="0">
                <a:solidFill>
                  <a:srgbClr val="4F91CD"/>
                </a:solidFill>
              </a:rPr>
              <a:t>именно должно защищаться?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rgbClr val="4F91CD"/>
                </a:solidFill>
              </a:rPr>
              <a:t> От </a:t>
            </a:r>
            <a:r>
              <a:rPr lang="ru-RU" sz="2800" dirty="0">
                <a:solidFill>
                  <a:srgbClr val="4F91CD"/>
                </a:solidFill>
              </a:rPr>
              <a:t>чего необходима защита?</a:t>
            </a:r>
          </a:p>
          <a:p>
            <a:pPr lvl="2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rgbClr val="4F91CD"/>
                </a:solidFill>
              </a:rPr>
              <a:t> Каковы </a:t>
            </a:r>
            <a:r>
              <a:rPr lang="ru-RU" sz="2800" dirty="0">
                <a:solidFill>
                  <a:srgbClr val="4F91CD"/>
                </a:solidFill>
              </a:rPr>
              <a:t>цели защиты?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144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Защита персональных данных: в чём суть проблемы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4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2379260"/>
            <a:ext cx="8077200" cy="44958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П</a:t>
            </a:r>
            <a:r>
              <a:rPr lang="ru-RU" dirty="0" smtClean="0"/>
              <a:t>рава </a:t>
            </a:r>
            <a:r>
              <a:rPr lang="ru-RU" dirty="0"/>
              <a:t>субъектов персональных </a:t>
            </a:r>
            <a:r>
              <a:rPr lang="ru-RU" dirty="0" smtClean="0"/>
              <a:t>данных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ru-RU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О</a:t>
            </a:r>
            <a:r>
              <a:rPr lang="ru-RU" dirty="0" smtClean="0"/>
              <a:t>тветственность </a:t>
            </a:r>
            <a:r>
              <a:rPr lang="ru-RU" dirty="0"/>
              <a:t>организаций (государственных и коммерческих), использующих эти </a:t>
            </a:r>
            <a:r>
              <a:rPr lang="ru-RU" dirty="0" smtClean="0"/>
              <a:t>данные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72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Защита персональных данных: в чём суть проблемы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5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2379260"/>
            <a:ext cx="80772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Баланс свободы и безопасности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Развитие технологий и трансформация организационных практик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Ценностные аспекты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Экономические аспекты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charset="0"/>
                <a:cs typeface="Arial" charset="0"/>
              </a:rPr>
              <a:t>Технические аспекты</a:t>
            </a:r>
            <a:endParaRPr lang="en-US" dirty="0">
              <a:solidFill>
                <a:srgbClr val="4F91CD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408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atin typeface="Arial" charset="0"/>
                <a:cs typeface="Arial" charset="0"/>
              </a:rPr>
              <a:t>Акторы</a:t>
            </a:r>
            <a:endParaRPr lang="en-US" sz="3400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6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26628" y="2120877"/>
            <a:ext cx="2234342" cy="16235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42" y="2041639"/>
            <a:ext cx="2234342" cy="18314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81822" y="3570964"/>
            <a:ext cx="8561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Глобальные и региональные межправительственные  организации </a:t>
            </a: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сполнительные </a:t>
            </a: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органы, государственные учреждения и организации </a:t>
            </a:r>
            <a:endParaRPr lang="ru-RU" dirty="0" smtClean="0">
              <a:solidFill>
                <a:srgbClr val="4F91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Уполномоченные </a:t>
            </a: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по защите прав субъектов персональных данных </a:t>
            </a:r>
            <a:endParaRPr lang="ru-RU" dirty="0" smtClean="0">
              <a:solidFill>
                <a:srgbClr val="4F91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Неправительственные институциональные акторы </a:t>
            </a:r>
            <a:endParaRPr lang="ru-RU" dirty="0" smtClean="0">
              <a:solidFill>
                <a:srgbClr val="4F91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активистов защиты прав субъектов персональных данных </a:t>
            </a:r>
            <a:endParaRPr lang="ru-RU" dirty="0" smtClean="0">
              <a:solidFill>
                <a:srgbClr val="4F91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рганизации</a:t>
            </a: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устанавливающие технические </a:t>
            </a:r>
            <a:r>
              <a:rPr lang="ru-RU" dirty="0" smtClean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F91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Обладающие «более, чем средней» степенью правосознания граждане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799" y="1519877"/>
            <a:ext cx="1692380" cy="18778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147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latin typeface="Arial" charset="0"/>
                <a:cs typeface="Arial" charset="0"/>
              </a:rPr>
              <a:t>Инструменты</a:t>
            </a:r>
            <a:endParaRPr lang="en-US" sz="3400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7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>
          <a:xfrm>
            <a:off x="361666" y="1753737"/>
            <a:ext cx="8077200" cy="4854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Международные принципы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Законодательство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Саморегулирование и совместное регулирование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Стандарты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Сертификация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Оценка влияния на защиту персональных данных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Технологии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Просвещение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832" y="598453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Защита персональных данных в Беларуси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8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ru-RU" i="1" dirty="0"/>
              <a:t>Практически единственным инструментом политики в отношении защиты персональных данных в Республике Беларусь является законодательство</a:t>
            </a:r>
            <a:endParaRPr 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7" y="1600200"/>
            <a:ext cx="1485900" cy="16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27" y="6083109"/>
            <a:ext cx="2134068" cy="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charset="0"/>
                <a:cs typeface="Arial" charset="0"/>
              </a:rPr>
              <a:t>Защита персональных данных в Беларуси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9</a:t>
            </a:fld>
            <a:endParaRPr lang="en-US" sz="800" b="0" dirty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1218085"/>
            <a:ext cx="80772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600" i="1" dirty="0" smtClean="0"/>
              <a:t>Законодательные нормы </a:t>
            </a:r>
            <a:r>
              <a:rPr lang="ru-RU" sz="2600" i="1" dirty="0" smtClean="0"/>
              <a:t>на </a:t>
            </a:r>
            <a:r>
              <a:rPr lang="ru-RU" sz="2600" i="1" dirty="0"/>
              <a:t>практике </a:t>
            </a:r>
            <a:r>
              <a:rPr lang="ru-RU" sz="2600" i="1" dirty="0" smtClean="0"/>
              <a:t>слабо </a:t>
            </a:r>
            <a:r>
              <a:rPr lang="ru-RU" sz="2600" i="1" dirty="0"/>
              <a:t>гарантируют защиту </a:t>
            </a:r>
            <a:r>
              <a:rPr lang="ru-RU" sz="2600" i="1" dirty="0" smtClean="0"/>
              <a:t>прав субъектов персональных </a:t>
            </a:r>
            <a:r>
              <a:rPr lang="ru-RU" sz="2600" i="1" dirty="0" smtClean="0"/>
              <a:t>данных</a:t>
            </a:r>
            <a:endParaRPr lang="en-US" sz="2600" i="1" dirty="0" smtClean="0"/>
          </a:p>
          <a:p>
            <a:pPr marL="0" indent="0">
              <a:buNone/>
            </a:pPr>
            <a:endParaRPr lang="ru-RU" sz="26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600" i="1" dirty="0" smtClean="0"/>
              <a:t>Отсутствует баланс </a:t>
            </a:r>
            <a:r>
              <a:rPr lang="ru-RU" sz="2600" i="1" dirty="0"/>
              <a:t>между юридическими и административными инструментами </a:t>
            </a:r>
            <a:endParaRPr lang="ru-RU" sz="2600" i="1" dirty="0" smtClean="0"/>
          </a:p>
          <a:p>
            <a:pPr marL="0" indent="0">
              <a:buNone/>
            </a:pPr>
            <a:endParaRPr lang="ru-RU" sz="26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600" i="1" dirty="0" smtClean="0"/>
              <a:t>Низкий </a:t>
            </a:r>
            <a:r>
              <a:rPr lang="ru-RU" sz="2600" i="1" dirty="0"/>
              <a:t>уровень осведомлённости </a:t>
            </a:r>
            <a:r>
              <a:rPr lang="ru-RU" sz="2600" i="1" dirty="0" smtClean="0"/>
              <a:t>граждан</a:t>
            </a:r>
            <a:endParaRPr lang="en-US" sz="2600" i="1" dirty="0" smtClean="0"/>
          </a:p>
          <a:p>
            <a:pPr marL="0" indent="0">
              <a:buNone/>
            </a:pPr>
            <a:endParaRPr lang="ru-RU" sz="26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600" i="1" dirty="0" smtClean="0"/>
              <a:t>Недостаточная осведомленность представителей бизнеса о проблемах, связанных с ответственностью </a:t>
            </a:r>
            <a:r>
              <a:rPr lang="ru-RU" sz="2600" i="1" dirty="0"/>
              <a:t>в сфере использования персональных данных </a:t>
            </a:r>
            <a:endParaRPr lang="ru-RU" sz="2600" i="1" dirty="0" smtClean="0"/>
          </a:p>
          <a:p>
            <a:endParaRPr lang="ru-RU" dirty="0"/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3" y="6083741"/>
            <a:ext cx="213378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1E1E1E"/>
      </a:dk1>
      <a:lt1>
        <a:sysClr val="window" lastClr="FFFFFF"/>
      </a:lt1>
      <a:dk2>
        <a:srgbClr val="1E3B6E"/>
      </a:dk2>
      <a:lt2>
        <a:srgbClr val="D2D2D2"/>
      </a:lt2>
      <a:accent1>
        <a:srgbClr val="5191CD"/>
      </a:accent1>
      <a:accent2>
        <a:srgbClr val="E56020"/>
      </a:accent2>
      <a:accent3>
        <a:srgbClr val="16295C"/>
      </a:accent3>
      <a:accent4>
        <a:srgbClr val="F7931E"/>
      </a:accent4>
      <a:accent5>
        <a:srgbClr val="8CC63E"/>
      </a:accent5>
      <a:accent6>
        <a:srgbClr val="413100"/>
      </a:accent6>
      <a:hlink>
        <a:srgbClr val="DF490B"/>
      </a:hlink>
      <a:folHlink>
        <a:srgbClr val="3F7B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297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Wingdings</vt:lpstr>
      <vt:lpstr>Office Theme</vt:lpstr>
      <vt:lpstr>Защита персональных данных: в чем суть проблемы</vt:lpstr>
      <vt:lpstr>Защита персональных данных: в чём суть проблемы</vt:lpstr>
      <vt:lpstr>Защита персональных данных: в чём суть проблемы</vt:lpstr>
      <vt:lpstr>Защита персональных данных: в чём суть проблемы</vt:lpstr>
      <vt:lpstr>Защита персональных данных: в чём суть проблемы</vt:lpstr>
      <vt:lpstr>Акторы</vt:lpstr>
      <vt:lpstr>Инструменты</vt:lpstr>
      <vt:lpstr>Защита персональных данных в Беларуси</vt:lpstr>
      <vt:lpstr>Защита персональных данных в Беларуси</vt:lpstr>
      <vt:lpstr>Возможно?</vt:lpstr>
      <vt:lpstr>1. Подходы к структурированию проблемы защиты персональных данных.  2. Перспективы усовершенствования правовых аспектов регулирования защиты персональных данных с учетом приоритета защиты граждан.  3. Возможности расширения набора инструментов политики защиты персональных данных.   4. Формы и средства просвещения и повышения осведомленности граждан и распорядителей данных (государственных органов и коммерческих организаций).</vt:lpstr>
    </vt:vector>
  </TitlesOfParts>
  <Company>Design In Mind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Otis</dc:creator>
  <cp:lastModifiedBy>Doroshevich Mikhail</cp:lastModifiedBy>
  <cp:revision>32</cp:revision>
  <dcterms:created xsi:type="dcterms:W3CDTF">2012-10-23T22:42:16Z</dcterms:created>
  <dcterms:modified xsi:type="dcterms:W3CDTF">2015-01-27T16:21:18Z</dcterms:modified>
</cp:coreProperties>
</file>